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63" r:id="rId8"/>
    <p:sldId id="276" r:id="rId9"/>
    <p:sldId id="256" r:id="rId10"/>
    <p:sldId id="257" r:id="rId11"/>
    <p:sldId id="262" r:id="rId12"/>
    <p:sldId id="261" r:id="rId13"/>
    <p:sldId id="258" r:id="rId14"/>
    <p:sldId id="259" r:id="rId15"/>
    <p:sldId id="260" r:id="rId16"/>
    <p:sldId id="264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6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0263DC6-26D0-4B66-9A54-B00DE324D686}" type="datetimeFigureOut">
              <a:rPr lang="nl-NL" smtClean="0"/>
              <a:pPr/>
              <a:t>2-4-2019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1AE4304-E1A9-491C-8449-41B41E03AC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o4u.com/en/cram-up/grammar/simpas-preper/exercises?ex03" TargetMode="External"/><Relationship Id="rId2" Type="http://schemas.openxmlformats.org/officeDocument/2006/relationships/hyperlink" Target="http://www.ego4u.com/en/cram-up/grammar/simpas-preper/exercises?ex0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go4u.com/en/cram-up/grammar/simpas-preper/tests?test2" TargetMode="External"/><Relationship Id="rId4" Type="http://schemas.openxmlformats.org/officeDocument/2006/relationships/hyperlink" Target="http://www.ego4u.com/en/cram-up/grammar/simpas-preper/exercises?ex08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ch-hilfen.de/en/exercises/adjectives_adverbs/adjective_adverb2.htm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://www.englisch-hilfen.de/en/exercises/adjectives_adverbs/adjective_adverb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arcourtschool.com/activity/adverb_trail/index.html" TargetMode="External"/><Relationship Id="rId5" Type="http://schemas.openxmlformats.org/officeDocument/2006/relationships/hyperlink" Target="http://www.ego4u.com/en/read-on/countries/usa/tour/niagara-falls#exercises" TargetMode="External"/><Relationship Id="rId4" Type="http://schemas.openxmlformats.org/officeDocument/2006/relationships/hyperlink" Target="http://www.ego4u.com/en/cram-up/grammar/adjectives-adverbs/exercise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Module 4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b="1" dirty="0" err="1">
                <a:solidFill>
                  <a:srgbClr val="00B050"/>
                </a:solidFill>
              </a:rPr>
              <a:t>adjectives</a:t>
            </a:r>
            <a:r>
              <a:rPr lang="nl-NL" b="1" dirty="0">
                <a:solidFill>
                  <a:schemeClr val="tx1"/>
                </a:solidFill>
              </a:rPr>
              <a:t> </a:t>
            </a:r>
            <a:r>
              <a:rPr lang="nl-NL" b="1" dirty="0" err="1">
                <a:solidFill>
                  <a:schemeClr val="tx1"/>
                </a:solidFill>
              </a:rPr>
              <a:t>and</a:t>
            </a:r>
            <a:r>
              <a:rPr lang="nl-NL" b="1" dirty="0">
                <a:solidFill>
                  <a:schemeClr val="tx1"/>
                </a:solidFill>
              </a:rPr>
              <a:t> </a:t>
            </a:r>
            <a:r>
              <a:rPr lang="nl-NL" b="1" dirty="0" err="1">
                <a:solidFill>
                  <a:srgbClr val="FF0000"/>
                </a:solidFill>
              </a:rPr>
              <a:t>adverbs</a:t>
            </a:r>
            <a:endParaRPr lang="nl-NL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7" y="240276"/>
            <a:ext cx="3120143" cy="3120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188640"/>
            <a:ext cx="3168352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7421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Past </a:t>
            </a:r>
            <a:r>
              <a:rPr lang="nl-NL" dirty="0" err="1"/>
              <a:t>Simple</a:t>
            </a:r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628800"/>
            <a:ext cx="52292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vak 6"/>
          <p:cNvSpPr txBox="1"/>
          <p:nvPr/>
        </p:nvSpPr>
        <p:spPr>
          <a:xfrm>
            <a:off x="1115616" y="3429000"/>
            <a:ext cx="63367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nl-NL" sz="2700" dirty="0"/>
              <a:t>‘Action’ </a:t>
            </a:r>
            <a:r>
              <a:rPr lang="nl-NL" sz="2700" dirty="0" err="1"/>
              <a:t>started</a:t>
            </a:r>
            <a:r>
              <a:rPr lang="nl-NL" sz="2700" dirty="0"/>
              <a:t> </a:t>
            </a:r>
            <a:r>
              <a:rPr lang="nl-NL" sz="2700" dirty="0" err="1"/>
              <a:t>and</a:t>
            </a:r>
            <a:r>
              <a:rPr lang="nl-NL" sz="2700" dirty="0"/>
              <a:t> </a:t>
            </a:r>
            <a:r>
              <a:rPr lang="nl-NL" sz="2700" dirty="0" err="1"/>
              <a:t>ended</a:t>
            </a:r>
            <a:r>
              <a:rPr lang="nl-NL" sz="2700" dirty="0"/>
              <a:t> in the past</a:t>
            </a:r>
          </a:p>
          <a:p>
            <a:endParaRPr lang="nl-NL" sz="2700" dirty="0"/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nl-NL" sz="2700" dirty="0" err="1"/>
              <a:t>Clear</a:t>
            </a:r>
            <a:r>
              <a:rPr lang="nl-NL" sz="2700" dirty="0"/>
              <a:t> </a:t>
            </a:r>
            <a:r>
              <a:rPr lang="nl-NL" sz="2700" dirty="0" err="1"/>
              <a:t>indication</a:t>
            </a:r>
            <a:r>
              <a:rPr lang="nl-NL" sz="2700" dirty="0"/>
              <a:t> of time! 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nl-NL" sz="2700" dirty="0"/>
              <a:t>E.g. in 1997, </a:t>
            </a:r>
            <a:r>
              <a:rPr lang="nl-NL" sz="2700" dirty="0" err="1"/>
              <a:t>yesterday</a:t>
            </a:r>
            <a:r>
              <a:rPr lang="nl-NL" sz="2700" dirty="0"/>
              <a:t>, last week, </a:t>
            </a:r>
            <a:r>
              <a:rPr lang="nl-NL" sz="2700" dirty="0" err="1"/>
              <a:t>two</a:t>
            </a:r>
            <a:r>
              <a:rPr lang="nl-NL" sz="2700" dirty="0"/>
              <a:t> </a:t>
            </a:r>
            <a:r>
              <a:rPr lang="nl-NL" sz="2700" dirty="0" err="1"/>
              <a:t>days</a:t>
            </a:r>
            <a:r>
              <a:rPr lang="nl-NL" sz="2700" dirty="0"/>
              <a:t> </a:t>
            </a:r>
            <a:r>
              <a:rPr lang="nl-NL" sz="2700" dirty="0" err="1"/>
              <a:t>ago</a:t>
            </a:r>
            <a:r>
              <a:rPr lang="nl-NL" sz="2700" dirty="0"/>
              <a:t>.</a:t>
            </a:r>
          </a:p>
          <a:p>
            <a:pPr>
              <a:buFont typeface="Wingdings" pitchFamily="2" charset="2"/>
              <a:buChar char="Ø"/>
            </a:pPr>
            <a:endParaRPr lang="nl-NL" dirty="0"/>
          </a:p>
        </p:txBody>
      </p:sp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 verb + </a:t>
            </a:r>
            <a:r>
              <a:rPr lang="en-GB" dirty="0" err="1"/>
              <a:t>ed</a:t>
            </a:r>
            <a:r>
              <a:rPr lang="en-GB" dirty="0"/>
              <a:t>, e.g. </a:t>
            </a:r>
            <a:r>
              <a:rPr lang="en-GB" dirty="0" err="1"/>
              <a:t>word+ed</a:t>
            </a:r>
            <a:r>
              <a:rPr lang="en-GB" dirty="0"/>
              <a:t> = worked</a:t>
            </a:r>
          </a:p>
          <a:p>
            <a:pPr>
              <a:buNone/>
            </a:pPr>
            <a:endParaRPr lang="en-GB" dirty="0"/>
          </a:p>
          <a:p>
            <a:r>
              <a:rPr lang="en-GB" b="1" dirty="0"/>
              <a:t>Be careful! </a:t>
            </a:r>
          </a:p>
          <a:p>
            <a:pPr>
              <a:buNone/>
            </a:pPr>
            <a:r>
              <a:rPr lang="en-GB" dirty="0"/>
              <a:t>	Verbs which end in –e only get a -d. </a:t>
            </a:r>
          </a:p>
          <a:p>
            <a:pPr>
              <a:buNone/>
            </a:pPr>
            <a:r>
              <a:rPr lang="en-GB" dirty="0"/>
              <a:t>	E.g.: love – loved, like - liked</a:t>
            </a:r>
          </a:p>
          <a:p>
            <a:pPr>
              <a:buNone/>
            </a:pPr>
            <a:r>
              <a:rPr lang="en-GB" dirty="0"/>
              <a:t>	</a:t>
            </a:r>
          </a:p>
          <a:p>
            <a:pPr>
              <a:buNone/>
            </a:pPr>
            <a:r>
              <a:rPr lang="en-GB" dirty="0"/>
              <a:t>	Verbs which end in a consonant (</a:t>
            </a:r>
            <a:r>
              <a:rPr lang="en-GB" dirty="0" err="1"/>
              <a:t>medeklinker</a:t>
            </a:r>
            <a:r>
              <a:rPr lang="en-GB" dirty="0"/>
              <a:t>) + y get –</a:t>
            </a:r>
            <a:r>
              <a:rPr lang="en-GB" dirty="0" err="1"/>
              <a:t>ied</a:t>
            </a:r>
            <a:r>
              <a:rPr lang="en-GB" dirty="0"/>
              <a:t>.</a:t>
            </a:r>
          </a:p>
          <a:p>
            <a:pPr>
              <a:buNone/>
            </a:pPr>
            <a:r>
              <a:rPr lang="en-GB" dirty="0"/>
              <a:t>	Study – studied, hurry – hurried</a:t>
            </a:r>
          </a:p>
          <a:p>
            <a:pPr>
              <a:buNone/>
            </a:pPr>
            <a:endParaRPr lang="en-GB" dirty="0"/>
          </a:p>
          <a:p>
            <a:r>
              <a:rPr lang="en-GB" dirty="0"/>
              <a:t>Irregular verbs: 2</a:t>
            </a:r>
            <a:r>
              <a:rPr lang="en-GB" baseline="30000" dirty="0"/>
              <a:t>nd</a:t>
            </a:r>
            <a:r>
              <a:rPr lang="en-GB" dirty="0"/>
              <a:t> column in your document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How</a:t>
            </a:r>
            <a:r>
              <a:rPr lang="nl-NL" dirty="0"/>
              <a:t> to </a:t>
            </a:r>
            <a:r>
              <a:rPr lang="nl-NL" dirty="0" err="1"/>
              <a:t>make</a:t>
            </a:r>
            <a:r>
              <a:rPr lang="nl-NL" dirty="0"/>
              <a:t> a Past </a:t>
            </a:r>
            <a:r>
              <a:rPr lang="nl-NL" dirty="0" err="1"/>
              <a:t>Simple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rail-carto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717032"/>
            <a:ext cx="2376264" cy="1498366"/>
          </a:xfrm>
          <a:prstGeom prst="rect">
            <a:avLst/>
          </a:prstGeom>
        </p:spPr>
      </p:pic>
      <p:pic>
        <p:nvPicPr>
          <p:cNvPr id="4" name="Afbeelding 3" descr="movie-cartoon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1772816"/>
            <a:ext cx="1512168" cy="1657170"/>
          </a:xfrm>
          <a:prstGeom prst="rect">
            <a:avLst/>
          </a:prstGeom>
        </p:spPr>
      </p:pic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Last </a:t>
            </a:r>
            <a:r>
              <a:rPr lang="nl-NL" dirty="0" err="1"/>
              <a:t>year</a:t>
            </a:r>
            <a:r>
              <a:rPr lang="nl-NL" dirty="0"/>
              <a:t>, </a:t>
            </a:r>
            <a:r>
              <a:rPr lang="nl-NL" dirty="0" err="1"/>
              <a:t>she</a:t>
            </a:r>
            <a:r>
              <a:rPr lang="nl-NL" dirty="0"/>
              <a:t> </a:t>
            </a:r>
            <a:r>
              <a:rPr lang="nl-NL" dirty="0" err="1"/>
              <a:t>worked</a:t>
            </a:r>
            <a:r>
              <a:rPr lang="nl-NL" dirty="0"/>
              <a:t> at the movie theater </a:t>
            </a:r>
            <a:r>
              <a:rPr lang="nl-NL" dirty="0" err="1"/>
              <a:t>after</a:t>
            </a:r>
            <a:r>
              <a:rPr lang="nl-NL" dirty="0"/>
              <a:t> school.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r>
              <a:rPr lang="nl-NL" dirty="0"/>
              <a:t>The train </a:t>
            </a:r>
            <a:r>
              <a:rPr lang="nl-NL" dirty="0" err="1"/>
              <a:t>passed</a:t>
            </a:r>
            <a:r>
              <a:rPr lang="nl-NL" dirty="0"/>
              <a:t> </a:t>
            </a:r>
            <a:r>
              <a:rPr lang="nl-NL" dirty="0" err="1"/>
              <a:t>five</a:t>
            </a:r>
            <a:r>
              <a:rPr lang="nl-NL" dirty="0"/>
              <a:t> </a:t>
            </a:r>
            <a:r>
              <a:rPr lang="nl-NL" dirty="0" err="1"/>
              <a:t>minutes</a:t>
            </a:r>
            <a:r>
              <a:rPr lang="nl-NL" dirty="0"/>
              <a:t> </a:t>
            </a:r>
            <a:r>
              <a:rPr lang="nl-NL" dirty="0" err="1"/>
              <a:t>ago</a:t>
            </a:r>
            <a:r>
              <a:rPr lang="nl-NL" dirty="0"/>
              <a:t>.</a:t>
            </a:r>
          </a:p>
          <a:p>
            <a:endParaRPr lang="nl-NL" dirty="0"/>
          </a:p>
          <a:p>
            <a:pPr>
              <a:buNone/>
            </a:pPr>
            <a:endParaRPr lang="nl-NL" dirty="0"/>
          </a:p>
          <a:p>
            <a:endParaRPr lang="nl-NL" dirty="0"/>
          </a:p>
          <a:p>
            <a:r>
              <a:rPr lang="nl-NL" dirty="0"/>
              <a:t>He went to Amsterdam </a:t>
            </a:r>
            <a:r>
              <a:rPr lang="nl-NL" dirty="0" err="1"/>
              <a:t>yesterday</a:t>
            </a:r>
            <a:r>
              <a:rPr lang="nl-NL" dirty="0"/>
              <a:t>. 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Examples</a:t>
            </a:r>
            <a:endParaRPr lang="nl-NL" dirty="0"/>
          </a:p>
        </p:txBody>
      </p:sp>
      <p:pic>
        <p:nvPicPr>
          <p:cNvPr id="6" name="Afbeelding 5" descr="Beschrijving: http://www.denieuwsteschool.nl/Portals/_default/Skins/Nieuwste%20school/images/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Last </a:t>
            </a:r>
            <a:r>
              <a:rPr lang="nl-NL" dirty="0" err="1"/>
              <a:t>night</a:t>
            </a:r>
            <a:r>
              <a:rPr lang="nl-NL" dirty="0"/>
              <a:t>, last week, last </a:t>
            </a:r>
            <a:r>
              <a:rPr lang="nl-NL" dirty="0" err="1"/>
              <a:t>month</a:t>
            </a:r>
            <a:r>
              <a:rPr lang="nl-NL" dirty="0"/>
              <a:t>, last </a:t>
            </a:r>
            <a:r>
              <a:rPr lang="nl-NL" dirty="0" err="1"/>
              <a:t>year</a:t>
            </a:r>
            <a:endParaRPr lang="nl-NL" dirty="0"/>
          </a:p>
          <a:p>
            <a:r>
              <a:rPr lang="nl-NL" dirty="0" err="1"/>
              <a:t>This</a:t>
            </a:r>
            <a:r>
              <a:rPr lang="nl-NL" dirty="0"/>
              <a:t> </a:t>
            </a:r>
            <a:r>
              <a:rPr lang="nl-NL" dirty="0" err="1"/>
              <a:t>morning</a:t>
            </a:r>
            <a:endParaRPr lang="nl-NL" dirty="0"/>
          </a:p>
          <a:p>
            <a:r>
              <a:rPr lang="nl-NL" dirty="0"/>
              <a:t>At </a:t>
            </a:r>
            <a:r>
              <a:rPr lang="nl-NL" dirty="0" err="1"/>
              <a:t>eight</a:t>
            </a:r>
            <a:r>
              <a:rPr lang="nl-NL" dirty="0"/>
              <a:t> </a:t>
            </a:r>
            <a:r>
              <a:rPr lang="nl-NL" dirty="0" err="1"/>
              <a:t>o’clock</a:t>
            </a:r>
            <a:endParaRPr lang="nl-NL" dirty="0"/>
          </a:p>
          <a:p>
            <a:r>
              <a:rPr lang="nl-NL" dirty="0"/>
              <a:t>In 2009</a:t>
            </a:r>
          </a:p>
          <a:p>
            <a:r>
              <a:rPr lang="nl-NL" dirty="0" err="1"/>
              <a:t>Yesterday</a:t>
            </a:r>
            <a:r>
              <a:rPr lang="nl-NL" dirty="0"/>
              <a:t> </a:t>
            </a:r>
          </a:p>
          <a:p>
            <a:r>
              <a:rPr lang="nl-NL" dirty="0"/>
              <a:t>A few </a:t>
            </a:r>
            <a:r>
              <a:rPr lang="nl-NL" dirty="0" err="1"/>
              <a:t>years</a:t>
            </a:r>
            <a:r>
              <a:rPr lang="nl-NL" dirty="0"/>
              <a:t> </a:t>
            </a:r>
            <a:r>
              <a:rPr lang="nl-NL" dirty="0" err="1"/>
              <a:t>ago</a:t>
            </a:r>
            <a:endParaRPr lang="nl-NL" dirty="0"/>
          </a:p>
          <a:p>
            <a:pPr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Key</a:t>
            </a:r>
            <a:r>
              <a:rPr lang="nl-NL" dirty="0"/>
              <a:t> </a:t>
            </a:r>
            <a:r>
              <a:rPr lang="nl-NL" dirty="0" err="1"/>
              <a:t>words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Present Perfect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827584" y="3140968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GB" sz="2700" dirty="0"/>
              <a:t> Started in the past and still going on.   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endParaRPr lang="en-GB" sz="2700" dirty="0"/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GB" sz="2700" dirty="0"/>
              <a:t> Happened in the past and the result is important now.</a:t>
            </a:r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endParaRPr lang="en-GB" sz="2700" dirty="0"/>
          </a:p>
          <a:p>
            <a:pPr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en-GB" sz="2700" dirty="0"/>
              <a:t> No clear indication of time.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340768"/>
            <a:ext cx="52673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Afbeelding 5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How</a:t>
            </a:r>
            <a:r>
              <a:rPr lang="nl-NL" dirty="0"/>
              <a:t> to </a:t>
            </a:r>
            <a:r>
              <a:rPr lang="nl-NL" dirty="0" err="1"/>
              <a:t>make</a:t>
            </a:r>
            <a:r>
              <a:rPr lang="nl-NL" dirty="0"/>
              <a:t> a Present Perfect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I, </a:t>
            </a:r>
            <a:r>
              <a:rPr lang="nl-NL" dirty="0" err="1"/>
              <a:t>you</a:t>
            </a:r>
            <a:r>
              <a:rPr lang="nl-NL" dirty="0"/>
              <a:t>, we, </a:t>
            </a:r>
            <a:r>
              <a:rPr lang="nl-NL" dirty="0" err="1"/>
              <a:t>they</a:t>
            </a:r>
            <a:r>
              <a:rPr lang="nl-NL" dirty="0"/>
              <a:t> + </a:t>
            </a:r>
            <a:r>
              <a:rPr lang="nl-NL" u="sng" dirty="0"/>
              <a:t>have + past </a:t>
            </a:r>
            <a:r>
              <a:rPr lang="nl-NL" u="sng" dirty="0" err="1"/>
              <a:t>participle</a:t>
            </a:r>
            <a:endParaRPr lang="nl-NL" u="sng" dirty="0"/>
          </a:p>
          <a:p>
            <a:endParaRPr lang="nl-NL" dirty="0"/>
          </a:p>
          <a:p>
            <a:r>
              <a:rPr lang="nl-NL" dirty="0"/>
              <a:t>He, </a:t>
            </a:r>
            <a:r>
              <a:rPr lang="nl-NL" dirty="0" err="1"/>
              <a:t>she</a:t>
            </a:r>
            <a:r>
              <a:rPr lang="nl-NL" dirty="0"/>
              <a:t>, </a:t>
            </a:r>
            <a:r>
              <a:rPr lang="nl-NL" dirty="0" err="1"/>
              <a:t>it</a:t>
            </a:r>
            <a:r>
              <a:rPr lang="nl-NL" dirty="0"/>
              <a:t> + </a:t>
            </a:r>
            <a:r>
              <a:rPr lang="nl-NL" u="sng" dirty="0"/>
              <a:t>has + past </a:t>
            </a:r>
            <a:r>
              <a:rPr lang="nl-NL" u="sng" dirty="0" err="1"/>
              <a:t>participle</a:t>
            </a:r>
            <a:endParaRPr lang="nl-NL" u="sng" dirty="0"/>
          </a:p>
          <a:p>
            <a:endParaRPr lang="nl-NL" dirty="0"/>
          </a:p>
          <a:p>
            <a:r>
              <a:rPr lang="nl-NL" u="sng" dirty="0"/>
              <a:t>Past </a:t>
            </a:r>
            <a:r>
              <a:rPr lang="nl-NL" dirty="0" err="1"/>
              <a:t>participle</a:t>
            </a:r>
            <a:r>
              <a:rPr lang="nl-NL" dirty="0"/>
              <a:t> is </a:t>
            </a:r>
            <a:r>
              <a:rPr lang="nl-NL" dirty="0" err="1"/>
              <a:t>verb</a:t>
            </a:r>
            <a:r>
              <a:rPr lang="nl-NL" dirty="0"/>
              <a:t> + </a:t>
            </a:r>
            <a:r>
              <a:rPr lang="nl-NL" dirty="0" err="1"/>
              <a:t>ed</a:t>
            </a:r>
            <a:r>
              <a:rPr lang="nl-NL" dirty="0"/>
              <a:t> </a:t>
            </a:r>
          </a:p>
          <a:p>
            <a:endParaRPr lang="nl-NL" dirty="0"/>
          </a:p>
          <a:p>
            <a:r>
              <a:rPr lang="en-GB" dirty="0"/>
              <a:t>Irregular verbs: 3</a:t>
            </a:r>
            <a:r>
              <a:rPr lang="en-GB" baseline="30000" dirty="0"/>
              <a:t>rd</a:t>
            </a:r>
            <a:r>
              <a:rPr lang="en-GB" dirty="0"/>
              <a:t> column in your document. </a:t>
            </a:r>
            <a:endParaRPr lang="nl-NL" dirty="0"/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School has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started</a:t>
            </a:r>
            <a:r>
              <a:rPr lang="nl-NL" dirty="0"/>
              <a:t> </a:t>
            </a:r>
            <a:r>
              <a:rPr lang="nl-NL" dirty="0" err="1"/>
              <a:t>yet</a:t>
            </a:r>
            <a:r>
              <a:rPr lang="nl-NL" dirty="0"/>
              <a:t>. </a:t>
            </a:r>
          </a:p>
          <a:p>
            <a:endParaRPr lang="nl-NL" dirty="0"/>
          </a:p>
          <a:p>
            <a:pPr>
              <a:buNone/>
            </a:pPr>
            <a:endParaRPr lang="nl-NL" dirty="0"/>
          </a:p>
          <a:p>
            <a:r>
              <a:rPr lang="nl-NL" dirty="0"/>
              <a:t>I have </a:t>
            </a:r>
            <a:r>
              <a:rPr lang="nl-NL" dirty="0" err="1"/>
              <a:t>never</a:t>
            </a:r>
            <a:r>
              <a:rPr lang="nl-NL" dirty="0"/>
              <a:t> been to Australia.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  <a:p>
            <a:r>
              <a:rPr lang="nl-NL" dirty="0"/>
              <a:t>I have lost </a:t>
            </a:r>
            <a:r>
              <a:rPr lang="nl-NL" dirty="0" err="1"/>
              <a:t>my</a:t>
            </a:r>
            <a:r>
              <a:rPr lang="nl-NL" dirty="0"/>
              <a:t> </a:t>
            </a:r>
            <a:r>
              <a:rPr lang="nl-NL" dirty="0" err="1"/>
              <a:t>key</a:t>
            </a:r>
            <a:r>
              <a:rPr lang="nl-NL" dirty="0"/>
              <a:t>. 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Examples</a:t>
            </a:r>
            <a:endParaRPr lang="nl-NL" dirty="0"/>
          </a:p>
        </p:txBody>
      </p:sp>
      <p:pic>
        <p:nvPicPr>
          <p:cNvPr id="5" name="Afbeelding 4" descr="Keychai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4365104"/>
            <a:ext cx="1786738" cy="1872208"/>
          </a:xfrm>
          <a:prstGeom prst="rect">
            <a:avLst/>
          </a:prstGeom>
        </p:spPr>
      </p:pic>
      <p:pic>
        <p:nvPicPr>
          <p:cNvPr id="6" name="Afbeelding 5" descr="australia_kangaro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2060848"/>
            <a:ext cx="2243708" cy="2020649"/>
          </a:xfrm>
          <a:prstGeom prst="rect">
            <a:avLst/>
          </a:prstGeom>
        </p:spPr>
      </p:pic>
      <p:pic>
        <p:nvPicPr>
          <p:cNvPr id="7" name="Afbeelding 6" descr="Beschrijving: http://www.denieuwsteschool.nl/Portals/_default/Skins/Nieuwste%20school/images/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Aan bepaalde woorden kun je ‘zien’ dat je de Present Perfect moet gebruiken. Enkele daarvan zijn samen te vatten in ‘</a:t>
            </a:r>
            <a:r>
              <a:rPr lang="nl-NL" dirty="0" err="1"/>
              <a:t>fyne</a:t>
            </a:r>
            <a:r>
              <a:rPr lang="nl-NL" dirty="0"/>
              <a:t> jas’. </a:t>
            </a:r>
          </a:p>
          <a:p>
            <a:pPr>
              <a:buNone/>
            </a:pPr>
            <a:endParaRPr lang="nl-NL" dirty="0"/>
          </a:p>
          <a:p>
            <a:r>
              <a:rPr lang="nl-NL" dirty="0" err="1"/>
              <a:t>Fyne</a:t>
            </a:r>
            <a:r>
              <a:rPr lang="nl-NL" dirty="0"/>
              <a:t> jas = </a:t>
            </a:r>
            <a:r>
              <a:rPr lang="en-US" dirty="0"/>
              <a:t>For Yet Never Ever </a:t>
            </a:r>
            <a:br>
              <a:rPr lang="en-US" dirty="0"/>
            </a:br>
            <a:r>
              <a:rPr lang="en-US" dirty="0"/>
              <a:t>Just Already (always) Since</a:t>
            </a:r>
            <a:br>
              <a:rPr lang="en-US" dirty="0"/>
            </a:br>
            <a:endParaRPr lang="nl-NL" dirty="0"/>
          </a:p>
          <a:p>
            <a:r>
              <a:rPr lang="nl-NL" dirty="0"/>
              <a:t>Als er helemaal </a:t>
            </a:r>
            <a:r>
              <a:rPr lang="nl-NL" u="sng" dirty="0"/>
              <a:t>geen</a:t>
            </a:r>
            <a:r>
              <a:rPr lang="nl-NL" dirty="0"/>
              <a:t> tijdsaanduiding in de zin staat is het vaak een Present Perfect!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/>
              <a:t>Keywords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611560" y="1268760"/>
          <a:ext cx="8229600" cy="4572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Past </a:t>
                      </a:r>
                      <a:r>
                        <a:rPr lang="nl-NL" dirty="0" err="1"/>
                        <a:t>Simple</a:t>
                      </a:r>
                      <a:endParaRPr lang="nl-NL" dirty="0"/>
                    </a:p>
                    <a:p>
                      <a:endParaRPr lang="nl-NL" dirty="0"/>
                    </a:p>
                    <a:p>
                      <a:r>
                        <a:rPr lang="nl-NL" dirty="0" err="1"/>
                        <a:t>Ww</a:t>
                      </a:r>
                      <a:r>
                        <a:rPr lang="nl-NL" baseline="0" dirty="0"/>
                        <a:t> + </a:t>
                      </a:r>
                      <a:r>
                        <a:rPr lang="nl-NL" baseline="0" dirty="0" err="1"/>
                        <a:t>ed</a:t>
                      </a:r>
                      <a:endParaRPr lang="nl-NL" baseline="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Present Perfect</a:t>
                      </a:r>
                    </a:p>
                    <a:p>
                      <a:endParaRPr lang="nl-NL" dirty="0"/>
                    </a:p>
                    <a:p>
                      <a:r>
                        <a:rPr lang="nl-NL" dirty="0"/>
                        <a:t>Have</a:t>
                      </a:r>
                      <a:r>
                        <a:rPr lang="nl-NL" baseline="0" dirty="0"/>
                        <a:t> of has + voltooid deelwoord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/>
                        <a:t>In het verleden begonnen</a:t>
                      </a:r>
                      <a:r>
                        <a:rPr lang="nl-NL" b="1" baseline="0" dirty="0"/>
                        <a:t> en beëindigd 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/>
                        <a:t>In het verleden begonnen en gaat</a:t>
                      </a:r>
                      <a:r>
                        <a:rPr lang="nl-NL" b="1" baseline="0" dirty="0"/>
                        <a:t> nu nog door</a:t>
                      </a:r>
                      <a:endParaRPr lang="nl-NL" b="1" dirty="0"/>
                    </a:p>
                    <a:p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 </a:t>
                      </a:r>
                      <a:r>
                        <a:rPr lang="nl-NL" dirty="0" err="1"/>
                        <a:t>saw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three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movies</a:t>
                      </a:r>
                      <a:r>
                        <a:rPr lang="nl-NL" dirty="0"/>
                        <a:t> last week.</a:t>
                      </a:r>
                      <a:r>
                        <a:rPr lang="nl-NL" baseline="0" dirty="0"/>
                        <a:t> </a:t>
                      </a:r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 have </a:t>
                      </a:r>
                      <a:r>
                        <a:rPr lang="nl-NL" dirty="0" err="1"/>
                        <a:t>seen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three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movies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this</a:t>
                      </a:r>
                      <a:r>
                        <a:rPr lang="nl-NL" baseline="0" dirty="0"/>
                        <a:t> week. </a:t>
                      </a:r>
                    </a:p>
                    <a:p>
                      <a:r>
                        <a:rPr lang="nl-NL" baseline="0" dirty="0"/>
                        <a:t>(de week is nog niet voorbij)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Duidelijke tijdsbepaling</a:t>
                      </a:r>
                    </a:p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Geen</a:t>
                      </a:r>
                      <a:r>
                        <a:rPr lang="nl-NL" b="1" baseline="0" dirty="0"/>
                        <a:t> duidelijke tijdsbepaling </a:t>
                      </a:r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He </a:t>
                      </a:r>
                      <a:r>
                        <a:rPr lang="nl-NL" dirty="0" err="1"/>
                        <a:t>played</a:t>
                      </a:r>
                      <a:r>
                        <a:rPr lang="nl-NL" dirty="0"/>
                        <a:t> a match</a:t>
                      </a:r>
                      <a:r>
                        <a:rPr lang="nl-NL" baseline="0" dirty="0"/>
                        <a:t> </a:t>
                      </a:r>
                      <a:r>
                        <a:rPr lang="nl-NL" baseline="0" dirty="0" err="1"/>
                        <a:t>yesterday</a:t>
                      </a:r>
                      <a:r>
                        <a:rPr lang="nl-NL" baseline="0" dirty="0"/>
                        <a:t>.</a:t>
                      </a:r>
                    </a:p>
                    <a:p>
                      <a:r>
                        <a:rPr lang="nl-NL" baseline="0" dirty="0"/>
                        <a:t>(tijdsbepaling </a:t>
                      </a:r>
                      <a:r>
                        <a:rPr lang="nl-NL" baseline="0" dirty="0">
                          <a:sym typeface="Wingdings" pitchFamily="2" charset="2"/>
                        </a:rPr>
                        <a:t> </a:t>
                      </a:r>
                      <a:r>
                        <a:rPr lang="nl-NL" baseline="0" dirty="0" err="1">
                          <a:sym typeface="Wingdings" pitchFamily="2" charset="2"/>
                        </a:rPr>
                        <a:t>yesterday</a:t>
                      </a:r>
                      <a:r>
                        <a:rPr lang="nl-NL" baseline="0" dirty="0">
                          <a:sym typeface="Wingdings" pitchFamily="2" charset="2"/>
                        </a:rPr>
                        <a:t>)</a:t>
                      </a:r>
                      <a:endParaRPr lang="nl-NL" baseline="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He has </a:t>
                      </a:r>
                      <a:r>
                        <a:rPr lang="nl-NL" dirty="0" err="1"/>
                        <a:t>played</a:t>
                      </a:r>
                      <a:r>
                        <a:rPr lang="nl-NL" baseline="0" dirty="0"/>
                        <a:t> a match. </a:t>
                      </a:r>
                    </a:p>
                    <a:p>
                      <a:r>
                        <a:rPr lang="nl-NL" baseline="0" dirty="0"/>
                        <a:t>(geen tijdsbepaling </a:t>
                      </a:r>
                      <a:r>
                        <a:rPr lang="nl-NL" baseline="0" dirty="0">
                          <a:sym typeface="Wingdings" pitchFamily="2" charset="2"/>
                        </a:rPr>
                        <a:t></a:t>
                      </a:r>
                      <a:r>
                        <a:rPr lang="nl-NL" baseline="0" dirty="0"/>
                        <a:t> Pres. Perf.)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Schedule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200" dirty="0"/>
              <a:t>The </a:t>
            </a:r>
            <a:r>
              <a:rPr lang="nl-NL" sz="2200" b="1" dirty="0"/>
              <a:t>Past Simple</a:t>
            </a:r>
            <a:r>
              <a:rPr lang="nl-NL" sz="2200" dirty="0"/>
              <a:t> is </a:t>
            </a:r>
            <a:r>
              <a:rPr lang="nl-NL" sz="2200" dirty="0" err="1"/>
              <a:t>used</a:t>
            </a:r>
            <a:r>
              <a:rPr lang="nl-NL" sz="2200" dirty="0"/>
              <a:t> </a:t>
            </a:r>
            <a:r>
              <a:rPr lang="nl-NL" sz="2200" dirty="0" err="1"/>
              <a:t>for</a:t>
            </a:r>
            <a:r>
              <a:rPr lang="nl-NL" sz="2200" dirty="0"/>
              <a:t> </a:t>
            </a:r>
            <a:r>
              <a:rPr lang="nl-NL" sz="2200" dirty="0" err="1"/>
              <a:t>completed</a:t>
            </a:r>
            <a:r>
              <a:rPr lang="nl-NL" sz="2200" dirty="0"/>
              <a:t> actions.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C00000"/>
                </a:solidFill>
              </a:rPr>
              <a:t>I </a:t>
            </a:r>
            <a:r>
              <a:rPr lang="nl-NL" sz="2200" b="1" dirty="0" err="1">
                <a:solidFill>
                  <a:srgbClr val="C00000"/>
                </a:solidFill>
              </a:rPr>
              <a:t>lived</a:t>
            </a:r>
            <a:r>
              <a:rPr lang="nl-NL" sz="2200" dirty="0">
                <a:solidFill>
                  <a:srgbClr val="C00000"/>
                </a:solidFill>
              </a:rPr>
              <a:t> in Berkel </a:t>
            </a:r>
            <a:r>
              <a:rPr lang="nl-NL" sz="2200" dirty="0" err="1">
                <a:solidFill>
                  <a:srgbClr val="C00000"/>
                </a:solidFill>
              </a:rPr>
              <a:t>Enschot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for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six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years</a:t>
            </a:r>
            <a:r>
              <a:rPr lang="nl-NL" sz="2200" dirty="0">
                <a:solidFill>
                  <a:srgbClr val="C00000"/>
                </a:solidFill>
              </a:rPr>
              <a:t>. (</a:t>
            </a:r>
            <a:r>
              <a:rPr lang="nl-NL" sz="2200" dirty="0" err="1">
                <a:solidFill>
                  <a:srgbClr val="C00000"/>
                </a:solidFill>
              </a:rPr>
              <a:t>now</a:t>
            </a:r>
            <a:r>
              <a:rPr lang="nl-NL" sz="2200" dirty="0">
                <a:solidFill>
                  <a:srgbClr val="C00000"/>
                </a:solidFill>
              </a:rPr>
              <a:t> I live </a:t>
            </a:r>
            <a:r>
              <a:rPr lang="nl-NL" sz="2200" dirty="0" err="1">
                <a:solidFill>
                  <a:srgbClr val="C00000"/>
                </a:solidFill>
              </a:rPr>
              <a:t>somewhere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else</a:t>
            </a:r>
            <a:r>
              <a:rPr lang="nl-NL" sz="2200" dirty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C00000"/>
                </a:solidFill>
              </a:rPr>
              <a:t>Paul Walker </a:t>
            </a:r>
            <a:r>
              <a:rPr lang="nl-NL" sz="2200" b="1" dirty="0">
                <a:solidFill>
                  <a:srgbClr val="C00000"/>
                </a:solidFill>
              </a:rPr>
              <a:t>made </a:t>
            </a:r>
            <a:r>
              <a:rPr lang="nl-NL" sz="2200" dirty="0">
                <a:solidFill>
                  <a:srgbClr val="C00000"/>
                </a:solidFill>
              </a:rPr>
              <a:t> 34 films. (He </a:t>
            </a:r>
            <a:r>
              <a:rPr lang="nl-NL" sz="2200" dirty="0" err="1">
                <a:solidFill>
                  <a:srgbClr val="C00000"/>
                </a:solidFill>
              </a:rPr>
              <a:t>can’t</a:t>
            </a:r>
            <a:r>
              <a:rPr lang="nl-NL" sz="2200" dirty="0">
                <a:solidFill>
                  <a:srgbClr val="C00000"/>
                </a:solidFill>
              </a:rPr>
              <a:t> make </a:t>
            </a:r>
            <a:r>
              <a:rPr lang="nl-NL" sz="2200" dirty="0" err="1">
                <a:solidFill>
                  <a:srgbClr val="C00000"/>
                </a:solidFill>
              </a:rPr>
              <a:t>any</a:t>
            </a:r>
            <a:r>
              <a:rPr lang="nl-NL" sz="2200" dirty="0">
                <a:solidFill>
                  <a:srgbClr val="C00000"/>
                </a:solidFill>
              </a:rPr>
              <a:t> more)</a:t>
            </a:r>
          </a:p>
          <a:p>
            <a:pPr marL="0" indent="0">
              <a:buNone/>
            </a:pPr>
            <a:endParaRPr lang="nl-NL" sz="2200" dirty="0"/>
          </a:p>
          <a:p>
            <a:r>
              <a:rPr lang="nl-NL" sz="2200" dirty="0"/>
              <a:t>The </a:t>
            </a:r>
            <a:r>
              <a:rPr lang="nl-NL" sz="2200" b="1" dirty="0"/>
              <a:t>Present Perfect </a:t>
            </a:r>
            <a:r>
              <a:rPr lang="nl-NL" sz="2200" dirty="0"/>
              <a:t>is </a:t>
            </a:r>
            <a:r>
              <a:rPr lang="nl-NL" sz="2200" dirty="0" err="1"/>
              <a:t>used</a:t>
            </a:r>
            <a:r>
              <a:rPr lang="nl-NL" sz="2200" dirty="0"/>
              <a:t> </a:t>
            </a:r>
            <a:r>
              <a:rPr lang="nl-NL" sz="2200" dirty="0" err="1"/>
              <a:t>for</a:t>
            </a:r>
            <a:r>
              <a:rPr lang="nl-NL" sz="2200" dirty="0"/>
              <a:t> </a:t>
            </a:r>
            <a:r>
              <a:rPr lang="nl-NL" sz="2200" dirty="0" err="1"/>
              <a:t>unfinished</a:t>
            </a:r>
            <a:r>
              <a:rPr lang="nl-NL" sz="2200" dirty="0"/>
              <a:t> actions.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C00000"/>
                </a:solidFill>
              </a:rPr>
              <a:t>I </a:t>
            </a:r>
            <a:r>
              <a:rPr lang="nl-NL" sz="2200" b="1" dirty="0">
                <a:solidFill>
                  <a:srgbClr val="C00000"/>
                </a:solidFill>
              </a:rPr>
              <a:t>have </a:t>
            </a:r>
            <a:r>
              <a:rPr lang="nl-NL" sz="2200" b="1" dirty="0" err="1">
                <a:solidFill>
                  <a:srgbClr val="C00000"/>
                </a:solidFill>
              </a:rPr>
              <a:t>lived</a:t>
            </a:r>
            <a:r>
              <a:rPr lang="nl-NL" sz="2200" dirty="0">
                <a:solidFill>
                  <a:srgbClr val="C00000"/>
                </a:solidFill>
              </a:rPr>
              <a:t> in Berkel </a:t>
            </a:r>
            <a:r>
              <a:rPr lang="nl-NL" sz="2200" dirty="0" err="1">
                <a:solidFill>
                  <a:srgbClr val="C00000"/>
                </a:solidFill>
              </a:rPr>
              <a:t>Enschot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for</a:t>
            </a:r>
            <a:r>
              <a:rPr lang="nl-NL" sz="2200" dirty="0">
                <a:solidFill>
                  <a:srgbClr val="C00000"/>
                </a:solidFill>
              </a:rPr>
              <a:t> 6 </a:t>
            </a:r>
            <a:r>
              <a:rPr lang="nl-NL" sz="2200" dirty="0" err="1">
                <a:solidFill>
                  <a:srgbClr val="C00000"/>
                </a:solidFill>
              </a:rPr>
              <a:t>years</a:t>
            </a:r>
            <a:r>
              <a:rPr lang="nl-NL" sz="2200" dirty="0">
                <a:solidFill>
                  <a:srgbClr val="C00000"/>
                </a:solidFill>
              </a:rPr>
              <a:t>. (I </a:t>
            </a:r>
            <a:r>
              <a:rPr lang="nl-NL" sz="2200" dirty="0" err="1">
                <a:solidFill>
                  <a:srgbClr val="C00000"/>
                </a:solidFill>
              </a:rPr>
              <a:t>still</a:t>
            </a:r>
            <a:r>
              <a:rPr lang="nl-NL" sz="2200" dirty="0">
                <a:solidFill>
                  <a:srgbClr val="C00000"/>
                </a:solidFill>
              </a:rPr>
              <a:t> live </a:t>
            </a:r>
            <a:r>
              <a:rPr lang="nl-NL" sz="2200" dirty="0" err="1">
                <a:solidFill>
                  <a:srgbClr val="C00000"/>
                </a:solidFill>
              </a:rPr>
              <a:t>there</a:t>
            </a:r>
            <a:r>
              <a:rPr lang="nl-NL" sz="2200" dirty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nl-NL" sz="2200" dirty="0">
                <a:solidFill>
                  <a:srgbClr val="C00000"/>
                </a:solidFill>
              </a:rPr>
              <a:t>Vin Diesel </a:t>
            </a:r>
            <a:r>
              <a:rPr lang="nl-NL" sz="2200" b="1" dirty="0">
                <a:solidFill>
                  <a:srgbClr val="C00000"/>
                </a:solidFill>
              </a:rPr>
              <a:t>has made </a:t>
            </a:r>
            <a:r>
              <a:rPr lang="nl-NL" sz="2200" dirty="0">
                <a:solidFill>
                  <a:srgbClr val="C00000"/>
                </a:solidFill>
              </a:rPr>
              <a:t>26 films. (he </a:t>
            </a:r>
            <a:r>
              <a:rPr lang="nl-NL" sz="2200" dirty="0" err="1">
                <a:solidFill>
                  <a:srgbClr val="C00000"/>
                </a:solidFill>
              </a:rPr>
              <a:t>still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makes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r>
              <a:rPr lang="nl-NL" sz="2200" dirty="0" err="1">
                <a:solidFill>
                  <a:srgbClr val="C00000"/>
                </a:solidFill>
              </a:rPr>
              <a:t>them</a:t>
            </a:r>
            <a:r>
              <a:rPr lang="nl-NL" sz="2200" dirty="0">
                <a:solidFill>
                  <a:srgbClr val="C00000"/>
                </a:solidFill>
              </a:rPr>
              <a:t>)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Past Simple </a:t>
            </a:r>
            <a:r>
              <a:rPr lang="nl-NL" dirty="0" err="1"/>
              <a:t>vs</a:t>
            </a:r>
            <a:r>
              <a:rPr lang="nl-NL" dirty="0"/>
              <a:t> Present Perfect</a:t>
            </a:r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s://encrypted-tbn1.gstatic.com/images?q=tbn:ANd9GcSlKnSMOZH9w5m2ig-aALOoRZqER7aLlaYD4Z79pKgaBFLBowJ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53135"/>
            <a:ext cx="3024336" cy="201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60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An </a:t>
            </a:r>
            <a:r>
              <a:rPr lang="nl-NL" b="1" dirty="0" err="1">
                <a:solidFill>
                  <a:srgbClr val="00B050"/>
                </a:solidFill>
              </a:rPr>
              <a:t>adjective</a:t>
            </a:r>
            <a:r>
              <a:rPr lang="nl-NL" dirty="0">
                <a:solidFill>
                  <a:srgbClr val="00B050"/>
                </a:solidFill>
              </a:rPr>
              <a:t> </a:t>
            </a:r>
            <a:r>
              <a:rPr lang="nl-NL" dirty="0" err="1"/>
              <a:t>says</a:t>
            </a:r>
            <a:r>
              <a:rPr lang="nl-NL" dirty="0"/>
              <a:t> </a:t>
            </a:r>
            <a:r>
              <a:rPr lang="nl-NL" dirty="0" err="1"/>
              <a:t>something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a </a:t>
            </a:r>
            <a:r>
              <a:rPr lang="nl-NL" dirty="0" err="1"/>
              <a:t>noun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 err="1"/>
              <a:t>Examples</a:t>
            </a:r>
            <a:r>
              <a:rPr lang="nl-NL" sz="2000" dirty="0"/>
              <a:t>: 	a </a:t>
            </a:r>
            <a:r>
              <a:rPr lang="nl-NL" sz="2000" b="1" dirty="0" err="1">
                <a:solidFill>
                  <a:srgbClr val="00B050"/>
                </a:solidFill>
              </a:rPr>
              <a:t>nice</a:t>
            </a:r>
            <a:r>
              <a:rPr lang="nl-NL" sz="2000" dirty="0">
                <a:solidFill>
                  <a:srgbClr val="00B050"/>
                </a:solidFill>
              </a:rPr>
              <a:t> </a:t>
            </a:r>
            <a:r>
              <a:rPr lang="nl-NL" sz="2000" dirty="0"/>
              <a:t>person</a:t>
            </a:r>
          </a:p>
          <a:p>
            <a:pPr marL="0" indent="0">
              <a:buNone/>
            </a:pPr>
            <a:r>
              <a:rPr lang="nl-NL" sz="2000" dirty="0"/>
              <a:t>		a </a:t>
            </a:r>
            <a:r>
              <a:rPr lang="nl-NL" sz="2000" b="1" dirty="0" err="1">
                <a:solidFill>
                  <a:srgbClr val="00B050"/>
                </a:solidFill>
              </a:rPr>
              <a:t>good</a:t>
            </a:r>
            <a:r>
              <a:rPr lang="nl-NL" sz="2000" dirty="0">
                <a:solidFill>
                  <a:srgbClr val="00B050"/>
                </a:solidFill>
              </a:rPr>
              <a:t> </a:t>
            </a:r>
            <a:r>
              <a:rPr lang="nl-NL" sz="2000" dirty="0" err="1"/>
              <a:t>book</a:t>
            </a:r>
            <a:endParaRPr lang="nl-NL" sz="2000" dirty="0"/>
          </a:p>
          <a:p>
            <a:pPr marL="0" indent="0">
              <a:buNone/>
            </a:pPr>
            <a:r>
              <a:rPr lang="nl-NL" sz="2000" dirty="0"/>
              <a:t>		</a:t>
            </a:r>
            <a:r>
              <a:rPr lang="nl-NL" sz="2000" b="1" dirty="0" err="1">
                <a:solidFill>
                  <a:srgbClr val="00B050"/>
                </a:solidFill>
              </a:rPr>
              <a:t>old</a:t>
            </a:r>
            <a:r>
              <a:rPr lang="nl-NL" sz="2000" dirty="0">
                <a:solidFill>
                  <a:srgbClr val="00B050"/>
                </a:solidFill>
              </a:rPr>
              <a:t> </a:t>
            </a:r>
            <a:r>
              <a:rPr lang="nl-NL" sz="2000" dirty="0" err="1"/>
              <a:t>friends</a:t>
            </a:r>
            <a:endParaRPr lang="nl-NL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solidFill>
                  <a:schemeClr val="tx1"/>
                </a:solidFill>
              </a:rPr>
              <a:t>Adjectives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924944"/>
            <a:ext cx="2395803" cy="3613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59209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800" dirty="0">
                <a:hlinkClick r:id="rId2"/>
              </a:rPr>
              <a:t>http://www.ego4u.com/en/cram-up/grammar/simpas-preper/exercises?ex05</a:t>
            </a:r>
            <a:br>
              <a:rPr lang="nl-NL" sz="1800" dirty="0"/>
            </a:br>
            <a:endParaRPr lang="nl-NL" sz="1800" dirty="0"/>
          </a:p>
          <a:p>
            <a:r>
              <a:rPr lang="nl-NL" sz="1800" dirty="0">
                <a:hlinkClick r:id="rId3"/>
              </a:rPr>
              <a:t>http://www.ego4u.com/en/cram-up/grammar/simpas-preper/exercises?ex03</a:t>
            </a:r>
            <a:r>
              <a:rPr lang="nl-NL" sz="1800" dirty="0"/>
              <a:t> </a:t>
            </a:r>
            <a:br>
              <a:rPr lang="nl-NL" sz="1800" dirty="0"/>
            </a:br>
            <a:endParaRPr lang="nl-NL" sz="1800" dirty="0"/>
          </a:p>
          <a:p>
            <a:r>
              <a:rPr lang="nl-NL" sz="1800" dirty="0">
                <a:hlinkClick r:id="rId4"/>
              </a:rPr>
              <a:t>http://www.ego4u.com/en/cram-up/grammar/simpas-preper/exercises?ex08</a:t>
            </a:r>
            <a:r>
              <a:rPr lang="nl-NL" sz="1800" dirty="0"/>
              <a:t> </a:t>
            </a:r>
            <a:br>
              <a:rPr lang="nl-NL" sz="1800" dirty="0"/>
            </a:br>
            <a:endParaRPr lang="nl-NL" sz="1800" dirty="0"/>
          </a:p>
          <a:p>
            <a:r>
              <a:rPr lang="nl-NL" sz="1800" dirty="0">
                <a:hlinkClick r:id="rId5"/>
              </a:rPr>
              <a:t>http://www.ego4u.com/en/cram-up/grammar/simpas-preper/tests?test2</a:t>
            </a:r>
            <a:r>
              <a:rPr lang="nl-NL" sz="1800" dirty="0"/>
              <a:t>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Extra </a:t>
            </a:r>
            <a:r>
              <a:rPr lang="nl-NL" dirty="0" err="1"/>
              <a:t>practise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1721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 err="1">
                <a:solidFill>
                  <a:srgbClr val="FF0000"/>
                </a:solidFill>
              </a:rPr>
              <a:t>Adverbs</a:t>
            </a:r>
            <a:r>
              <a:rPr lang="nl-N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nl-NL" dirty="0"/>
              <a:t>say </a:t>
            </a:r>
            <a:r>
              <a:rPr lang="nl-NL" dirty="0" err="1"/>
              <a:t>something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a verb.</a:t>
            </a:r>
          </a:p>
          <a:p>
            <a:pPr marL="0" indent="0">
              <a:buNone/>
            </a:pPr>
            <a:r>
              <a:rPr lang="nl-NL" sz="2400" i="1" dirty="0" err="1"/>
              <a:t>They</a:t>
            </a:r>
            <a:r>
              <a:rPr lang="nl-NL" sz="2400" i="1" dirty="0"/>
              <a:t> </a:t>
            </a:r>
            <a:r>
              <a:rPr lang="nl-NL" sz="2400" b="1" i="1" dirty="0">
                <a:solidFill>
                  <a:srgbClr val="FF0000"/>
                </a:solidFill>
              </a:rPr>
              <a:t>ad </a:t>
            </a:r>
            <a:r>
              <a:rPr lang="nl-NL" sz="2400" i="1" dirty="0" err="1"/>
              <a:t>someting</a:t>
            </a:r>
            <a:r>
              <a:rPr lang="nl-NL" sz="2400" i="1" dirty="0"/>
              <a:t> </a:t>
            </a:r>
            <a:r>
              <a:rPr lang="nl-NL" sz="2400" i="1" dirty="0" err="1"/>
              <a:t>to</a:t>
            </a:r>
            <a:r>
              <a:rPr lang="nl-NL" sz="2400" i="1" dirty="0"/>
              <a:t> the </a:t>
            </a:r>
            <a:r>
              <a:rPr lang="nl-NL" sz="2400" b="1" i="1" dirty="0">
                <a:solidFill>
                  <a:srgbClr val="FF0000"/>
                </a:solidFill>
              </a:rPr>
              <a:t>verb. </a:t>
            </a:r>
            <a:br>
              <a:rPr lang="nl-NL" sz="2400" b="1" i="1" dirty="0">
                <a:solidFill>
                  <a:srgbClr val="FF0000"/>
                </a:solidFill>
              </a:rPr>
            </a:br>
            <a:endParaRPr lang="nl-NL" sz="24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sz="2400" dirty="0" err="1"/>
              <a:t>They</a:t>
            </a:r>
            <a:r>
              <a:rPr lang="nl-NL" sz="2400" dirty="0"/>
              <a:t>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also</a:t>
            </a:r>
            <a:r>
              <a:rPr lang="nl-NL" sz="2400" dirty="0"/>
              <a:t> ad </a:t>
            </a:r>
            <a:r>
              <a:rPr lang="nl-NL" sz="2400" dirty="0" err="1"/>
              <a:t>something</a:t>
            </a:r>
            <a:r>
              <a:rPr lang="nl-NL" sz="2400" dirty="0"/>
              <a:t>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dirty="0" err="1"/>
              <a:t>adjectives</a:t>
            </a:r>
            <a:r>
              <a:rPr lang="nl-NL" sz="2400" dirty="0"/>
              <a:t> or </a:t>
            </a:r>
            <a:r>
              <a:rPr lang="nl-NL" sz="2400" dirty="0" err="1"/>
              <a:t>other</a:t>
            </a:r>
            <a:r>
              <a:rPr lang="nl-NL" sz="2400" dirty="0"/>
              <a:t> </a:t>
            </a:r>
            <a:r>
              <a:rPr lang="nl-NL" sz="2400" dirty="0" err="1"/>
              <a:t>adverbs</a:t>
            </a:r>
            <a:r>
              <a:rPr lang="nl-NL" sz="2400" dirty="0"/>
              <a:t>.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 err="1"/>
              <a:t>Examples</a:t>
            </a:r>
            <a:r>
              <a:rPr lang="nl-NL" sz="2400" dirty="0"/>
              <a:t>:</a:t>
            </a:r>
          </a:p>
          <a:p>
            <a:pPr marL="0" indent="0">
              <a:buNone/>
            </a:pPr>
            <a:r>
              <a:rPr lang="nl-NL" sz="2000" dirty="0"/>
              <a:t>We walk </a:t>
            </a:r>
            <a:r>
              <a:rPr lang="nl-NL" sz="2000" dirty="0" err="1"/>
              <a:t>to</a:t>
            </a:r>
            <a:r>
              <a:rPr lang="nl-NL" sz="2000" dirty="0"/>
              <a:t> school. 		- We walk </a:t>
            </a:r>
            <a:r>
              <a:rPr lang="nl-NL" sz="2000" dirty="0" err="1"/>
              <a:t>to</a:t>
            </a:r>
            <a:r>
              <a:rPr lang="nl-NL" sz="2000" dirty="0"/>
              <a:t> school </a:t>
            </a:r>
            <a:r>
              <a:rPr lang="nl-NL" sz="2000" b="1" dirty="0" err="1">
                <a:solidFill>
                  <a:srgbClr val="FF0000"/>
                </a:solidFill>
              </a:rPr>
              <a:t>daily</a:t>
            </a:r>
            <a:r>
              <a:rPr lang="nl-NL" sz="2000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nl-NL" sz="2000" dirty="0"/>
              <a:t>We </a:t>
            </a:r>
            <a:r>
              <a:rPr lang="nl-NL" sz="2000" dirty="0" err="1"/>
              <a:t>stopped</a:t>
            </a:r>
            <a:r>
              <a:rPr lang="nl-NL" sz="2000" dirty="0"/>
              <a:t> </a:t>
            </a:r>
            <a:r>
              <a:rPr lang="nl-NL" sz="2000" dirty="0" err="1"/>
              <a:t>working</a:t>
            </a:r>
            <a:r>
              <a:rPr lang="nl-NL" sz="2000" dirty="0"/>
              <a:t>.		- We </a:t>
            </a:r>
            <a:r>
              <a:rPr lang="nl-NL" sz="2000" dirty="0" err="1"/>
              <a:t>stopped</a:t>
            </a:r>
            <a:r>
              <a:rPr lang="nl-NL" sz="2000" dirty="0"/>
              <a:t> </a:t>
            </a:r>
            <a:r>
              <a:rPr lang="nl-NL" sz="2000" dirty="0" err="1"/>
              <a:t>working</a:t>
            </a:r>
            <a:r>
              <a:rPr lang="nl-NL" sz="2000" dirty="0"/>
              <a:t> </a:t>
            </a:r>
            <a:r>
              <a:rPr lang="nl-NL" sz="2000" b="1" dirty="0" err="1">
                <a:solidFill>
                  <a:srgbClr val="FF0000"/>
                </a:solidFill>
              </a:rPr>
              <a:t>suddenly</a:t>
            </a:r>
            <a:r>
              <a:rPr lang="nl-NL" sz="2000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nl-NL" sz="2000" dirty="0"/>
              <a:t>We run.			- We run </a:t>
            </a:r>
            <a:r>
              <a:rPr lang="nl-NL" sz="2000" b="1" dirty="0" err="1">
                <a:solidFill>
                  <a:srgbClr val="FF0000"/>
                </a:solidFill>
              </a:rPr>
              <a:t>fast</a:t>
            </a:r>
            <a:r>
              <a:rPr lang="nl-NL" sz="20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solidFill>
                  <a:schemeClr val="tx1"/>
                </a:solidFill>
              </a:rPr>
              <a:t>Adverbs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797152"/>
            <a:ext cx="19050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841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b="1" dirty="0" err="1">
                <a:solidFill>
                  <a:srgbClr val="FF0000"/>
                </a:solidFill>
              </a:rPr>
              <a:t>Regular</a:t>
            </a:r>
            <a:r>
              <a:rPr lang="nl-NL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nl-NL" dirty="0"/>
              <a:t>= </a:t>
            </a:r>
            <a:r>
              <a:rPr lang="nl-NL" b="1" dirty="0" err="1"/>
              <a:t>adjective</a:t>
            </a:r>
            <a:r>
              <a:rPr lang="nl-NL" dirty="0"/>
              <a:t> + </a:t>
            </a:r>
            <a:r>
              <a:rPr lang="nl-NL" b="1" dirty="0" err="1">
                <a:solidFill>
                  <a:srgbClr val="FF0000"/>
                </a:solidFill>
              </a:rPr>
              <a:t>ly</a:t>
            </a:r>
            <a:endParaRPr lang="nl-NL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 err="1"/>
              <a:t>Examples</a:t>
            </a:r>
            <a:r>
              <a:rPr lang="nl-NL" sz="2400" dirty="0"/>
              <a:t>: 	</a:t>
            </a:r>
            <a:r>
              <a:rPr lang="nl-NL" sz="2400" b="1" dirty="0" err="1"/>
              <a:t>quick</a:t>
            </a:r>
            <a:r>
              <a:rPr lang="nl-NL" sz="2400" dirty="0"/>
              <a:t> – </a:t>
            </a:r>
            <a:r>
              <a:rPr lang="nl-NL" sz="2400" b="1" dirty="0" err="1"/>
              <a:t>quick</a:t>
            </a:r>
            <a:r>
              <a:rPr lang="nl-NL" sz="2400" b="1" dirty="0" err="1">
                <a:solidFill>
                  <a:srgbClr val="FF0000"/>
                </a:solidFill>
              </a:rPr>
              <a:t>ly</a:t>
            </a:r>
            <a:endParaRPr lang="nl-NL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sz="2400" dirty="0"/>
              <a:t>		</a:t>
            </a:r>
            <a:r>
              <a:rPr lang="nl-NL" sz="2400" b="1" dirty="0" err="1"/>
              <a:t>sad</a:t>
            </a:r>
            <a:r>
              <a:rPr lang="nl-NL" sz="2400" dirty="0"/>
              <a:t> – </a:t>
            </a:r>
            <a:r>
              <a:rPr lang="nl-NL" sz="2400" b="1" dirty="0" err="1"/>
              <a:t>sad</a:t>
            </a:r>
            <a:r>
              <a:rPr lang="nl-NL" sz="2400" b="1" dirty="0" err="1">
                <a:solidFill>
                  <a:srgbClr val="FF0000"/>
                </a:solidFill>
              </a:rPr>
              <a:t>ly</a:t>
            </a:r>
            <a:endParaRPr lang="nl-NL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sz="2400" dirty="0"/>
              <a:t>		</a:t>
            </a:r>
            <a:r>
              <a:rPr lang="nl-NL" sz="2400" b="1" dirty="0" err="1"/>
              <a:t>nice</a:t>
            </a:r>
            <a:r>
              <a:rPr lang="nl-NL" sz="2400" dirty="0"/>
              <a:t> – </a:t>
            </a:r>
            <a:r>
              <a:rPr lang="nl-NL" sz="2400" b="1" dirty="0" err="1"/>
              <a:t>nice</a:t>
            </a:r>
            <a:r>
              <a:rPr lang="nl-NL" sz="2400" b="1" dirty="0" err="1">
                <a:solidFill>
                  <a:srgbClr val="FF0000"/>
                </a:solidFill>
              </a:rPr>
              <a:t>ly</a:t>
            </a:r>
            <a:endParaRPr lang="nl-NL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tx1"/>
                </a:solidFill>
              </a:rPr>
              <a:t>Form of </a:t>
            </a:r>
            <a:r>
              <a:rPr lang="nl-NL" b="1" dirty="0" err="1">
                <a:solidFill>
                  <a:schemeClr val="tx1"/>
                </a:solidFill>
              </a:rPr>
              <a:t>adverbs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64502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4395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If</a:t>
            </a:r>
            <a:r>
              <a:rPr lang="nl-NL" dirty="0"/>
              <a:t> the </a:t>
            </a:r>
            <a:r>
              <a:rPr lang="nl-NL" b="1" dirty="0" err="1"/>
              <a:t>adjective</a:t>
            </a:r>
            <a:r>
              <a:rPr lang="nl-NL" b="1" dirty="0"/>
              <a:t> </a:t>
            </a:r>
            <a:r>
              <a:rPr lang="nl-NL" dirty="0" err="1"/>
              <a:t>already</a:t>
            </a:r>
            <a:r>
              <a:rPr lang="nl-NL" dirty="0"/>
              <a:t> </a:t>
            </a:r>
            <a:r>
              <a:rPr lang="nl-NL" dirty="0" err="1"/>
              <a:t>ends</a:t>
            </a:r>
            <a:r>
              <a:rPr lang="nl-NL" dirty="0"/>
              <a:t> in </a:t>
            </a:r>
            <a:r>
              <a:rPr lang="nl-NL" b="1" dirty="0"/>
              <a:t>– y</a:t>
            </a:r>
            <a:r>
              <a:rPr lang="nl-NL" dirty="0"/>
              <a:t>,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replace</a:t>
            </a:r>
            <a:r>
              <a:rPr lang="nl-NL" dirty="0"/>
              <a:t> the </a:t>
            </a:r>
            <a:r>
              <a:rPr lang="nl-NL" b="1" dirty="0"/>
              <a:t>–y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b="1" dirty="0">
                <a:solidFill>
                  <a:srgbClr val="FF0000"/>
                </a:solidFill>
              </a:rPr>
              <a:t>– </a:t>
            </a:r>
            <a:r>
              <a:rPr lang="nl-NL" b="1" dirty="0" err="1">
                <a:solidFill>
                  <a:srgbClr val="FF0000"/>
                </a:solidFill>
              </a:rPr>
              <a:t>ily</a:t>
            </a:r>
            <a:endParaRPr lang="nl-NL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400" dirty="0" err="1"/>
              <a:t>Examples</a:t>
            </a:r>
            <a:r>
              <a:rPr lang="nl-NL" sz="2400" dirty="0"/>
              <a:t>:  	</a:t>
            </a:r>
            <a:r>
              <a:rPr lang="nl-NL" sz="2400" dirty="0" err="1"/>
              <a:t>nois</a:t>
            </a:r>
            <a:r>
              <a:rPr lang="nl-NL" sz="2400" b="1" dirty="0" err="1"/>
              <a:t>y</a:t>
            </a:r>
            <a:r>
              <a:rPr lang="nl-NL" sz="2400" b="1" dirty="0"/>
              <a:t> </a:t>
            </a:r>
            <a:r>
              <a:rPr lang="nl-NL" sz="2400" dirty="0"/>
              <a:t>– </a:t>
            </a:r>
            <a:r>
              <a:rPr lang="nl-NL" sz="2400" dirty="0" err="1"/>
              <a:t>nois</a:t>
            </a:r>
            <a:r>
              <a:rPr lang="nl-NL" sz="2400" b="1" dirty="0" err="1">
                <a:solidFill>
                  <a:srgbClr val="FF0000"/>
                </a:solidFill>
              </a:rPr>
              <a:t>ily</a:t>
            </a:r>
            <a:endParaRPr lang="nl-NL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sz="2400" dirty="0"/>
              <a:t>		happ</a:t>
            </a:r>
            <a:r>
              <a:rPr lang="nl-NL" sz="2400" b="1" dirty="0"/>
              <a:t>y</a:t>
            </a:r>
            <a:r>
              <a:rPr lang="nl-NL" sz="2400" dirty="0"/>
              <a:t> - </a:t>
            </a:r>
            <a:r>
              <a:rPr lang="nl-NL" sz="2400" dirty="0" err="1"/>
              <a:t>happ</a:t>
            </a:r>
            <a:r>
              <a:rPr lang="nl-NL" sz="2400" b="1" dirty="0" err="1">
                <a:solidFill>
                  <a:srgbClr val="FF0000"/>
                </a:solidFill>
              </a:rPr>
              <a:t>ily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tx1"/>
                </a:solidFill>
              </a:rPr>
              <a:t>Form of </a:t>
            </a:r>
            <a:r>
              <a:rPr lang="nl-NL" b="1" dirty="0" err="1">
                <a:solidFill>
                  <a:schemeClr val="tx1"/>
                </a:solidFill>
              </a:rPr>
              <a:t>adverbs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212976"/>
            <a:ext cx="3556972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030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- </a:t>
            </a:r>
            <a:r>
              <a:rPr lang="nl-NL" b="1" dirty="0" err="1"/>
              <a:t>Irregular</a:t>
            </a:r>
            <a:r>
              <a:rPr lang="nl-NL" dirty="0"/>
              <a:t>: </a:t>
            </a:r>
            <a:r>
              <a:rPr lang="nl-NL" b="1" dirty="0" err="1">
                <a:solidFill>
                  <a:srgbClr val="FF0000"/>
                </a:solidFill>
              </a:rPr>
              <a:t>good</a:t>
            </a:r>
            <a:r>
              <a:rPr lang="nl-NL" b="1" dirty="0">
                <a:solidFill>
                  <a:srgbClr val="FF0000"/>
                </a:solidFill>
              </a:rPr>
              <a:t> </a:t>
            </a:r>
            <a:r>
              <a:rPr lang="nl-NL" dirty="0"/>
              <a:t>– </a:t>
            </a:r>
            <a:r>
              <a:rPr lang="nl-NL" b="1" dirty="0">
                <a:solidFill>
                  <a:srgbClr val="00B050"/>
                </a:solidFill>
              </a:rPr>
              <a:t>well</a:t>
            </a:r>
          </a:p>
          <a:p>
            <a:pPr marL="0" indent="0">
              <a:buNone/>
            </a:pPr>
            <a:br>
              <a:rPr lang="nl-NL" sz="2400" dirty="0"/>
            </a:br>
            <a:r>
              <a:rPr lang="nl-NL" sz="2400" dirty="0" err="1"/>
              <a:t>Examples</a:t>
            </a:r>
            <a:r>
              <a:rPr lang="nl-NL" sz="2400" dirty="0"/>
              <a:t>: 	He is a </a:t>
            </a:r>
            <a:r>
              <a:rPr lang="nl-NL" sz="2400" b="1" dirty="0" err="1">
                <a:solidFill>
                  <a:srgbClr val="FF0000"/>
                </a:solidFill>
              </a:rPr>
              <a:t>good</a:t>
            </a:r>
            <a:r>
              <a:rPr lang="nl-NL" sz="2400" b="1" dirty="0">
                <a:solidFill>
                  <a:srgbClr val="FF0000"/>
                </a:solidFill>
              </a:rPr>
              <a:t> </a:t>
            </a:r>
            <a:r>
              <a:rPr lang="nl-NL" sz="2400" dirty="0" err="1"/>
              <a:t>cook</a:t>
            </a:r>
            <a:r>
              <a:rPr lang="nl-NL" sz="2400" dirty="0"/>
              <a:t>.</a:t>
            </a:r>
          </a:p>
          <a:p>
            <a:pPr marL="0" indent="0">
              <a:buNone/>
            </a:pPr>
            <a:r>
              <a:rPr lang="nl-NL" sz="2400" dirty="0"/>
              <a:t>		He </a:t>
            </a:r>
            <a:r>
              <a:rPr lang="nl-NL" sz="2400" dirty="0" err="1"/>
              <a:t>cooks</a:t>
            </a:r>
            <a:r>
              <a:rPr lang="nl-NL" sz="2400" dirty="0"/>
              <a:t> </a:t>
            </a:r>
            <a:r>
              <a:rPr lang="nl-NL" sz="2400" b="1" dirty="0">
                <a:solidFill>
                  <a:srgbClr val="00B050"/>
                </a:solidFill>
              </a:rPr>
              <a:t>well.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- </a:t>
            </a:r>
            <a:r>
              <a:rPr lang="nl-NL" dirty="0" err="1"/>
              <a:t>Some</a:t>
            </a:r>
            <a:r>
              <a:rPr lang="nl-NL" dirty="0"/>
              <a:t> </a:t>
            </a:r>
            <a:r>
              <a:rPr lang="nl-NL" dirty="0" err="1"/>
              <a:t>adjectives</a:t>
            </a:r>
            <a:r>
              <a:rPr lang="nl-NL" dirty="0"/>
              <a:t> </a:t>
            </a:r>
            <a:r>
              <a:rPr lang="nl-NL" b="1" u="sng" dirty="0"/>
              <a:t>never</a:t>
            </a:r>
            <a:r>
              <a:rPr lang="nl-NL" dirty="0"/>
              <a:t> change: </a:t>
            </a:r>
            <a:r>
              <a:rPr lang="nl-NL" b="1" dirty="0" err="1">
                <a:solidFill>
                  <a:srgbClr val="FF0000"/>
                </a:solidFill>
              </a:rPr>
              <a:t>fast</a:t>
            </a:r>
            <a:r>
              <a:rPr lang="nl-NL" b="1" dirty="0">
                <a:solidFill>
                  <a:srgbClr val="FF0000"/>
                </a:solidFill>
              </a:rPr>
              <a:t> </a:t>
            </a:r>
            <a:r>
              <a:rPr lang="nl-NL" dirty="0"/>
              <a:t>/ </a:t>
            </a:r>
            <a:r>
              <a:rPr lang="nl-NL" b="1" dirty="0">
                <a:solidFill>
                  <a:srgbClr val="00B050"/>
                </a:solidFill>
              </a:rPr>
              <a:t>hard</a:t>
            </a:r>
          </a:p>
          <a:p>
            <a:pPr marL="0" indent="0">
              <a:buNone/>
            </a:pPr>
            <a:br>
              <a:rPr lang="nl-NL" sz="2400" dirty="0"/>
            </a:br>
            <a:r>
              <a:rPr lang="nl-NL" sz="2400" dirty="0" err="1"/>
              <a:t>Example</a:t>
            </a:r>
            <a:r>
              <a:rPr lang="nl-NL" sz="2400" dirty="0"/>
              <a:t>: He is a </a:t>
            </a:r>
            <a:r>
              <a:rPr lang="nl-NL" sz="2400" b="1" dirty="0" err="1">
                <a:solidFill>
                  <a:srgbClr val="FF0000"/>
                </a:solidFill>
              </a:rPr>
              <a:t>fast</a:t>
            </a:r>
            <a:r>
              <a:rPr lang="nl-NL" sz="24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nl-NL" sz="2400" dirty="0"/>
              <a:t>runner. / He runs </a:t>
            </a:r>
            <a:r>
              <a:rPr lang="nl-NL" sz="2400" b="1" dirty="0" err="1">
                <a:solidFill>
                  <a:srgbClr val="00B050"/>
                </a:solidFill>
              </a:rPr>
              <a:t>fast</a:t>
            </a:r>
            <a:r>
              <a:rPr lang="nl-NL" sz="2400" b="1" dirty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tx1"/>
                </a:solidFill>
              </a:rPr>
              <a:t>Form of </a:t>
            </a:r>
            <a:r>
              <a:rPr lang="nl-NL" b="1" dirty="0" err="1">
                <a:solidFill>
                  <a:schemeClr val="tx1"/>
                </a:solidFill>
              </a:rPr>
              <a:t>adverbs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12776"/>
            <a:ext cx="18478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7105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2564904"/>
          <a:ext cx="8640960" cy="2895600"/>
        </p:xfrm>
        <a:graphic>
          <a:graphicData uri="http://schemas.openxmlformats.org/drawingml/2006/table">
            <a:tbl>
              <a:tblPr/>
              <a:tblGrid>
                <a:gridCol w="947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sz="2000" b="1" dirty="0" err="1">
                          <a:effectLst/>
                        </a:rPr>
                        <a:t>verb</a:t>
                      </a:r>
                      <a:endParaRPr lang="nl-NL" sz="2000" b="1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b="1" dirty="0" err="1">
                          <a:effectLst/>
                        </a:rPr>
                        <a:t>used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effectLst/>
                        </a:rPr>
                        <a:t>with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effectLst/>
                        </a:rPr>
                        <a:t>an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solidFill>
                            <a:srgbClr val="00B050"/>
                          </a:solidFill>
                          <a:effectLst/>
                        </a:rPr>
                        <a:t>adjective</a:t>
                      </a:r>
                      <a:endParaRPr lang="nl-NL" sz="2000" b="1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b="1" dirty="0" err="1">
                          <a:effectLst/>
                        </a:rPr>
                        <a:t>used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effectLst/>
                        </a:rPr>
                        <a:t>with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effectLst/>
                        </a:rPr>
                        <a:t>an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solidFill>
                            <a:srgbClr val="FF0000"/>
                          </a:solidFill>
                          <a:effectLst/>
                        </a:rPr>
                        <a:t>adverb</a:t>
                      </a:r>
                      <a:endParaRPr lang="nl-NL" sz="20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sz="2000" b="1" dirty="0"/>
                        <a:t>look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dirty="0"/>
                        <a:t>look </a:t>
                      </a:r>
                      <a:r>
                        <a:rPr lang="nl-NL" sz="2000" b="1" dirty="0" err="1"/>
                        <a:t>good</a:t>
                      </a:r>
                      <a:r>
                        <a:rPr lang="nl-NL" sz="2000" dirty="0"/>
                        <a:t> (= </a:t>
                      </a:r>
                      <a:r>
                        <a:rPr lang="nl-NL" sz="2000" dirty="0" err="1"/>
                        <a:t>appearance</a:t>
                      </a:r>
                      <a:r>
                        <a:rPr lang="nl-NL" sz="2000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dirty="0"/>
                        <a:t>look well (= </a:t>
                      </a:r>
                      <a:r>
                        <a:rPr lang="nl-NL" sz="2000" dirty="0" err="1"/>
                        <a:t>healthy</a:t>
                      </a:r>
                      <a:r>
                        <a:rPr lang="nl-NL" sz="2000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sz="2000" b="1" dirty="0"/>
                        <a:t>feel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feel good 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(= state of health/mind)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feel well (= have a good sense of touch)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sz="2000" b="1" dirty="0" err="1"/>
                        <a:t>smell</a:t>
                      </a:r>
                      <a:endParaRPr lang="nl-NL" sz="2000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dirty="0" err="1"/>
                        <a:t>smell</a:t>
                      </a:r>
                      <a:r>
                        <a:rPr lang="nl-NL" sz="2000" dirty="0"/>
                        <a:t> </a:t>
                      </a:r>
                      <a:r>
                        <a:rPr lang="nl-NL" sz="2000" dirty="0" err="1"/>
                        <a:t>good</a:t>
                      </a:r>
                      <a:r>
                        <a:rPr lang="nl-NL" sz="2000" dirty="0"/>
                        <a:t> (= </a:t>
                      </a:r>
                      <a:r>
                        <a:rPr lang="nl-NL" sz="2000" dirty="0" err="1"/>
                        <a:t>odour</a:t>
                      </a:r>
                      <a:r>
                        <a:rPr lang="nl-NL" sz="2000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smell well (= have a good sense of smell)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sz="2000" b="1" dirty="0"/>
                        <a:t>taste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/>
                        <a:t>taste good (= preference)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taste well (= have a good sense of taste)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How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why</a:t>
            </a:r>
            <a:r>
              <a:rPr lang="nl-NL" dirty="0"/>
              <a:t>?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2960" y="1305316"/>
            <a:ext cx="849694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The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meaning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of a </a:t>
            </a:r>
            <a:r>
              <a:rPr kumimoji="0" lang="nl-NL" altLang="nl-NL" sz="2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saying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can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change </a:t>
            </a:r>
            <a:r>
              <a:rPr kumimoji="0" lang="nl-NL" altLang="nl-NL" sz="2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if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you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use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an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1" i="0" u="none" strike="noStrike" cap="none" normalizeH="0" dirty="0" err="1">
                <a:ln>
                  <a:noFill/>
                </a:ln>
                <a:solidFill>
                  <a:srgbClr val="00B050"/>
                </a:solidFill>
                <a:effectLst/>
                <a:latin typeface="+mj-lt"/>
                <a:cs typeface="Arial" charset="0"/>
              </a:rPr>
              <a:t>adjective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or </a:t>
            </a:r>
            <a:r>
              <a:rPr kumimoji="0" lang="nl-NL" altLang="nl-NL" sz="2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an</a:t>
            </a:r>
            <a:r>
              <a:rPr kumimoji="0" lang="nl-NL" altLang="nl-NL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1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charset="0"/>
              </a:rPr>
              <a:t>adverb</a:t>
            </a:r>
            <a:r>
              <a:rPr kumimoji="0" lang="nl-NL" altLang="nl-NL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. 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122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r>
              <a:rPr lang="nl-NL" sz="1800" dirty="0">
                <a:hlinkClick r:id="rId2"/>
              </a:rPr>
              <a:t>http://www.englisch-hilfen.de/en/exercises/adjectives_adverbs/adjective_adverb.htm</a:t>
            </a:r>
            <a:r>
              <a:rPr lang="nl-NL" sz="1800" dirty="0"/>
              <a:t> </a:t>
            </a:r>
            <a:br>
              <a:rPr lang="nl-NL" sz="1800" dirty="0"/>
            </a:br>
            <a:endParaRPr lang="nl-NL" sz="1800" dirty="0"/>
          </a:p>
          <a:p>
            <a:r>
              <a:rPr lang="nl-NL" sz="1800" dirty="0">
                <a:hlinkClick r:id="rId3"/>
              </a:rPr>
              <a:t>http://www.englisch-hilfen.de/en/exercises/adjectives_adverbs/adjective_adverb2.htm</a:t>
            </a:r>
            <a:r>
              <a:rPr lang="nl-NL" sz="1800" dirty="0"/>
              <a:t> </a:t>
            </a:r>
            <a:br>
              <a:rPr lang="nl-NL" sz="1800" dirty="0"/>
            </a:br>
            <a:endParaRPr lang="nl-NL" sz="1800" dirty="0"/>
          </a:p>
          <a:p>
            <a:r>
              <a:rPr lang="nl-NL" sz="1800" dirty="0">
                <a:hlinkClick r:id="rId4"/>
              </a:rPr>
              <a:t>http://www.ego4u.com/en/cram-up/grammar/adjectives-adverbs/exercises</a:t>
            </a:r>
            <a:r>
              <a:rPr lang="nl-NL" sz="1800" dirty="0"/>
              <a:t> </a:t>
            </a:r>
            <a:br>
              <a:rPr lang="nl-NL" sz="1800" dirty="0"/>
            </a:br>
            <a:endParaRPr lang="nl-NL" sz="1800" dirty="0"/>
          </a:p>
          <a:p>
            <a:r>
              <a:rPr lang="nl-NL" sz="1800" dirty="0">
                <a:hlinkClick r:id="rId5"/>
              </a:rPr>
              <a:t>http://www.ego4u.com/en/read-on/countries/usa/tour/niagara-falls#exercises</a:t>
            </a:r>
            <a:r>
              <a:rPr lang="nl-NL" sz="1800" dirty="0"/>
              <a:t> </a:t>
            </a:r>
            <a:br>
              <a:rPr lang="nl-NL" sz="1800" dirty="0"/>
            </a:br>
            <a:endParaRPr lang="nl-NL" sz="1800" dirty="0"/>
          </a:p>
          <a:p>
            <a:r>
              <a:rPr lang="nl-NL" sz="1800" dirty="0">
                <a:hlinkClick r:id="rId6"/>
              </a:rPr>
              <a:t>http://www.harcourtschool.com/activity/adverb_trail/index.html</a:t>
            </a:r>
            <a:endParaRPr lang="nl-NL" sz="18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tx1"/>
                </a:solidFill>
              </a:rPr>
              <a:t>Online </a:t>
            </a:r>
            <a:r>
              <a:rPr lang="nl-NL" b="1" dirty="0" err="1">
                <a:solidFill>
                  <a:schemeClr val="tx1"/>
                </a:solidFill>
              </a:rPr>
              <a:t>exercises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5546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829761"/>
          </a:xfrm>
        </p:spPr>
        <p:txBody>
          <a:bodyPr/>
          <a:lstStyle/>
          <a:p>
            <a:pPr algn="ctr"/>
            <a:r>
              <a:rPr lang="nl-NL" dirty="0"/>
              <a:t>Past </a:t>
            </a:r>
            <a:r>
              <a:rPr lang="nl-NL" dirty="0" err="1"/>
              <a:t>Simple</a:t>
            </a:r>
            <a:r>
              <a:rPr lang="nl-NL" dirty="0"/>
              <a:t> </a:t>
            </a:r>
            <a:r>
              <a:rPr lang="nl-NL" dirty="0" err="1"/>
              <a:t>vs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/>
              <a:t>Present Perfect</a:t>
            </a:r>
          </a:p>
        </p:txBody>
      </p:sp>
      <p:pic>
        <p:nvPicPr>
          <p:cNvPr id="4" name="Afbeelding 3" descr="Cartoon_F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3429000"/>
            <a:ext cx="2232248" cy="1618380"/>
          </a:xfrm>
          <a:prstGeom prst="rect">
            <a:avLst/>
          </a:prstGeom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458" y="188640"/>
            <a:ext cx="3168352" cy="1296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505</TotalTime>
  <Words>602</Words>
  <Application>Microsoft Office PowerPoint</Application>
  <PresentationFormat>Diavoorstelling (4:3)</PresentationFormat>
  <Paragraphs>170</Paragraphs>
  <Slides>20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6" baseType="lpstr">
      <vt:lpstr>Lucida Sans Unicode</vt:lpstr>
      <vt:lpstr>Verdana</vt:lpstr>
      <vt:lpstr>Wingdings</vt:lpstr>
      <vt:lpstr>Wingdings 2</vt:lpstr>
      <vt:lpstr>Wingdings 3</vt:lpstr>
      <vt:lpstr>Concours</vt:lpstr>
      <vt:lpstr>Module 4 </vt:lpstr>
      <vt:lpstr>Adjectives</vt:lpstr>
      <vt:lpstr>Adverbs</vt:lpstr>
      <vt:lpstr>Form of adverbs</vt:lpstr>
      <vt:lpstr>Form of adverbs</vt:lpstr>
      <vt:lpstr>Form of adverbs</vt:lpstr>
      <vt:lpstr>How and why?</vt:lpstr>
      <vt:lpstr>Online exercises</vt:lpstr>
      <vt:lpstr>Past Simple vs  Present Perfect</vt:lpstr>
      <vt:lpstr>Past Simple</vt:lpstr>
      <vt:lpstr>How to make a Past Simple</vt:lpstr>
      <vt:lpstr>Examples</vt:lpstr>
      <vt:lpstr>Key words</vt:lpstr>
      <vt:lpstr>Present Perfect</vt:lpstr>
      <vt:lpstr>How to make a Present Perfect</vt:lpstr>
      <vt:lpstr>Examples</vt:lpstr>
      <vt:lpstr>Keywords</vt:lpstr>
      <vt:lpstr>Schedule </vt:lpstr>
      <vt:lpstr>Past Simple vs Present Perfect</vt:lpstr>
      <vt:lpstr>Extra practise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Maurice De Roij</dc:creator>
  <cp:lastModifiedBy>Helvoirt, Yoeri van</cp:lastModifiedBy>
  <cp:revision>46</cp:revision>
  <dcterms:created xsi:type="dcterms:W3CDTF">2011-02-02T09:55:00Z</dcterms:created>
  <dcterms:modified xsi:type="dcterms:W3CDTF">2019-04-02T07:13:23Z</dcterms:modified>
</cp:coreProperties>
</file>